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256" r:id="rId2"/>
    <p:sldId id="263" r:id="rId3"/>
    <p:sldId id="274" r:id="rId4"/>
    <p:sldId id="281" r:id="rId5"/>
    <p:sldId id="285" r:id="rId6"/>
    <p:sldId id="286" r:id="rId7"/>
    <p:sldId id="287" r:id="rId8"/>
    <p:sldId id="282" r:id="rId9"/>
    <p:sldId id="275" r:id="rId10"/>
    <p:sldId id="284" r:id="rId11"/>
    <p:sldId id="276" r:id="rId12"/>
    <p:sldId id="283" r:id="rId13"/>
    <p:sldId id="280" r:id="rId14"/>
    <p:sldId id="279" r:id="rId15"/>
    <p:sldId id="273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2D0B4"/>
    <a:srgbClr val="2E2923"/>
    <a:srgbClr val="3D37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706" autoAdjust="0"/>
  </p:normalViewPr>
  <p:slideViewPr>
    <p:cSldViewPr>
      <p:cViewPr varScale="1">
        <p:scale>
          <a:sx n="68" d="100"/>
          <a:sy n="68" d="100"/>
        </p:scale>
        <p:origin x="61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95" d="100"/>
          <a:sy n="95" d="100"/>
        </p:scale>
        <p:origin x="3582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1C5132-FFA3-4B02-9F09-22FCF40EFA74}" type="datetimeFigureOut">
              <a:rPr lang="en-US" smtClean="0"/>
              <a:t>4/6/2025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3C20D7-F8F1-4196-9585-26F31AFC85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1621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6E42C9-243F-4DC5-AFF6-9D56B5FA9D63}" type="datetimeFigureOut">
              <a:rPr lang="en-US" smtClean="0"/>
              <a:t>4/6/2025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AEC444-603B-4F09-9A06-5917518DD9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2551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AEC444-603B-4F09-9A06-5917518DD90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1545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AEC444-603B-4F09-9A06-5917518DD90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8338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"/>
          <p:cNvSpPr/>
          <p:nvPr/>
        </p:nvSpPr>
        <p:spPr bwMode="invGray">
          <a:xfrm>
            <a:off x="0" y="3936697"/>
            <a:ext cx="12192000" cy="2103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8201" y="4114800"/>
            <a:ext cx="10515598" cy="1158446"/>
          </a:xfrm>
        </p:spPr>
        <p:txBody>
          <a:bodyPr anchor="b">
            <a:normAutofit/>
          </a:bodyPr>
          <a:lstStyle>
            <a:lvl1pPr algn="l">
              <a:defRPr sz="52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8201" y="5338170"/>
            <a:ext cx="10515598" cy="474836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729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E2824-C2A0-4931-BB32-60B24BDBB3CC}" type="datetimeFigureOut">
              <a:rPr lang="en-US" smtClean="0"/>
              <a:t>4/6/2025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333A4-2EF1-4B79-B68C-AB20E66B48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557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41693" y="365125"/>
            <a:ext cx="1600200" cy="5811838"/>
          </a:xfrm>
        </p:spPr>
        <p:txBody>
          <a:bodyPr vert="eaVert"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5344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E2824-C2A0-4931-BB32-60B24BDBB3CC}" type="datetimeFigureOut">
              <a:rPr lang="en-US" smtClean="0"/>
              <a:t>4/6/2025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333A4-2EF1-4B79-B68C-AB20E66B48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254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E2824-C2A0-4931-BB32-60B24BDBB3CC}" type="datetimeFigureOut">
              <a:rPr lang="en-US" smtClean="0"/>
              <a:t>4/6/2025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333A4-2EF1-4B79-B68C-AB20E66B48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576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>
            <a:off x="0" y="3276600"/>
            <a:ext cx="12192000" cy="27632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3429000"/>
            <a:ext cx="9601200" cy="1838519"/>
          </a:xfrm>
        </p:spPr>
        <p:txBody>
          <a:bodyPr anchor="b">
            <a:normAutofit/>
          </a:bodyPr>
          <a:lstStyle>
            <a:lvl1pPr>
              <a:defRPr sz="52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1248" y="5340096"/>
            <a:ext cx="9601200" cy="475488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17355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14522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029200" cy="435133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4600" y="1825625"/>
            <a:ext cx="5029200" cy="435133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E2824-C2A0-4931-BB32-60B24BDBB3CC}" type="datetimeFigureOut">
              <a:rPr lang="en-US" smtClean="0"/>
              <a:t>4/6/2025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333A4-2EF1-4B79-B68C-AB20E66B48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172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828800"/>
            <a:ext cx="5029200" cy="685800"/>
          </a:xfrm>
        </p:spPr>
        <p:txBody>
          <a:bodyPr anchor="ctr">
            <a:normAutofit/>
          </a:bodyPr>
          <a:lstStyle>
            <a:lvl1pPr marL="0" indent="0">
              <a:spcBef>
                <a:spcPts val="100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14600"/>
            <a:ext cx="5029200" cy="36750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26188" y="1828800"/>
            <a:ext cx="5029200" cy="685800"/>
          </a:xfrm>
        </p:spPr>
        <p:txBody>
          <a:bodyPr anchor="ctr">
            <a:normAutofit/>
          </a:bodyPr>
          <a:lstStyle>
            <a:lvl1pPr marL="0" indent="0">
              <a:spcBef>
                <a:spcPts val="100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26188" y="2514600"/>
            <a:ext cx="5029200" cy="36750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E2824-C2A0-4931-BB32-60B24BDBB3CC}" type="datetimeFigureOut">
              <a:rPr lang="en-US" smtClean="0"/>
              <a:t>4/6/2025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333A4-2EF1-4B79-B68C-AB20E66B48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994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E2824-C2A0-4931-BB32-60B24BDBB3CC}" type="datetimeFigureOut">
              <a:rPr lang="en-US" smtClean="0"/>
              <a:t>4/6/2025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333A4-2EF1-4B79-B68C-AB20E66B48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345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E2824-C2A0-4931-BB32-60B24BDBB3CC}" type="datetimeFigureOut">
              <a:rPr lang="en-US" smtClean="0"/>
              <a:t>4/6/2025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333A4-2EF1-4B79-B68C-AB20E66B48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301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24800" y="1524000"/>
            <a:ext cx="3429000" cy="1905000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400800" cy="52578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24800" y="3581400"/>
            <a:ext cx="3429000" cy="1828800"/>
          </a:xfrm>
        </p:spPr>
        <p:txBody>
          <a:bodyPr/>
          <a:lstStyle>
            <a:lvl1pPr marL="0" indent="0">
              <a:spcBef>
                <a:spcPts val="10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E2824-C2A0-4931-BB32-60B24BDBB3CC}" type="datetimeFigureOut">
              <a:rPr lang="en-US" smtClean="0"/>
              <a:t>4/6/2025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333A4-2EF1-4B79-B68C-AB20E66B48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961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24800" y="1527048"/>
            <a:ext cx="3429000" cy="1901952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838198" y="685800"/>
            <a:ext cx="6400800" cy="5257800"/>
          </a:xfrm>
        </p:spPr>
        <p:txBody>
          <a:bodyPr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24800" y="3581400"/>
            <a:ext cx="3428999" cy="1828800"/>
          </a:xfrm>
        </p:spPr>
        <p:txBody>
          <a:bodyPr/>
          <a:lstStyle>
            <a:lvl1pPr marL="0" indent="0">
              <a:spcBef>
                <a:spcPts val="10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E2824-C2A0-4931-BB32-60B24BDBB3CC}" type="datetimeFigureOut">
              <a:rPr lang="en-US" smtClean="0"/>
              <a:t>4/6/2025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333A4-2EF1-4B79-B68C-AB20E66B48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279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invGray">
          <a:xfrm>
            <a:off x="0" y="6492239"/>
            <a:ext cx="12188825" cy="36576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1452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81000" y="6549715"/>
            <a:ext cx="8442158" cy="2292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bg1">
                    <a:lumMod val="40000"/>
                    <a:lumOff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4"/>
          <p:cNvSpPr>
            <a:spLocks noGrp="1"/>
          </p:cNvSpPr>
          <p:nvPr>
            <p:ph type="dt" sz="half" idx="2"/>
          </p:nvPr>
        </p:nvSpPr>
        <p:spPr>
          <a:xfrm>
            <a:off x="9685939" y="6549715"/>
            <a:ext cx="1667860" cy="2292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40000"/>
                    <a:lumOff val="60000"/>
                  </a:schemeClr>
                </a:solidFill>
              </a:defRPr>
            </a:lvl1pPr>
          </a:lstStyle>
          <a:p>
            <a:fld id="{B0FE2824-C2A0-4931-BB32-60B24BDBB3CC}" type="datetimeFigureOut">
              <a:rPr lang="en-US" smtClean="0"/>
              <a:pPr/>
              <a:t>4/6/2025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53799" y="6549715"/>
            <a:ext cx="446361" cy="2292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40000"/>
                    <a:lumOff val="60000"/>
                  </a:schemeClr>
                </a:solidFill>
              </a:defRPr>
            </a:lvl1pPr>
          </a:lstStyle>
          <a:p>
            <a:fld id="{B13333A4-2EF1-4B79-B68C-AB20E66B482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87165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002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8288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Face Emotion Detection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Sure </a:t>
            </a:r>
            <a:r>
              <a:rPr lang="en-US" dirty="0" err="1" smtClean="0"/>
              <a:t>ProEd</a:t>
            </a:r>
            <a:r>
              <a:rPr lang="en-US" dirty="0" smtClean="0"/>
              <a:t> – Yaswanth Guptha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2729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6142" y="692696"/>
            <a:ext cx="11161240" cy="817654"/>
          </a:xfrm>
          <a:solidFill>
            <a:srgbClr val="2E2923"/>
          </a:solidFill>
        </p:spPr>
        <p:txBody>
          <a:bodyPr>
            <a:normAutofit/>
          </a:bodyPr>
          <a:lstStyle/>
          <a:p>
            <a:pPr algn="ctr"/>
            <a:r>
              <a:rPr lang="en-IN" sz="3600" dirty="0" smtClean="0">
                <a:latin typeface="Algerian" panose="04020705040A02060702" pitchFamily="82" charset="0"/>
              </a:rPr>
              <a:t>1.9 </a:t>
            </a:r>
            <a:r>
              <a:rPr lang="en-IN" sz="3600" dirty="0" smtClean="0">
                <a:latin typeface="Algerian" panose="04020705040A02060702" pitchFamily="82" charset="0"/>
              </a:rPr>
              <a:t>Model </a:t>
            </a:r>
            <a:r>
              <a:rPr lang="en-IN" sz="3600" dirty="0">
                <a:latin typeface="Algerian" panose="04020705040A02060702" pitchFamily="82" charset="0"/>
              </a:rPr>
              <a:t>Architecture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6142" y="1844824"/>
            <a:ext cx="11161240" cy="4824536"/>
          </a:xfrm>
          <a:solidFill>
            <a:srgbClr val="B2D0B4"/>
          </a:solidFill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</a:rPr>
              <a:t>Model </a:t>
            </a:r>
            <a:r>
              <a:rPr lang="en-US" b="1" dirty="0" smtClean="0">
                <a:solidFill>
                  <a:srgbClr val="0070C0"/>
                </a:solidFill>
              </a:rPr>
              <a:t>Used: </a:t>
            </a:r>
            <a:r>
              <a:rPr lang="en-US" dirty="0" smtClean="0">
                <a:solidFill>
                  <a:schemeClr val="bg1"/>
                </a:solidFill>
              </a:rPr>
              <a:t>Convolutional </a:t>
            </a:r>
            <a:r>
              <a:rPr lang="en-US" dirty="0">
                <a:solidFill>
                  <a:schemeClr val="bg1"/>
                </a:solidFill>
              </a:rPr>
              <a:t>Neural Network (CNN)</a:t>
            </a:r>
          </a:p>
          <a:p>
            <a:pPr marL="0" indent="0">
              <a:buNone/>
            </a:pPr>
            <a:endParaRPr lang="en-IN" sz="2400" dirty="0">
              <a:solidFill>
                <a:srgbClr val="0070C0"/>
              </a:solidFill>
              <a:latin typeface="Berlin Sans FB" panose="020E0602020502020306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4135" t="1754" r="3443"/>
          <a:stretch/>
        </p:blipFill>
        <p:spPr>
          <a:xfrm>
            <a:off x="4223791" y="2339347"/>
            <a:ext cx="2016225" cy="40338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15700" r="14682"/>
          <a:stretch/>
        </p:blipFill>
        <p:spPr>
          <a:xfrm>
            <a:off x="7752183" y="2300536"/>
            <a:ext cx="360041" cy="3960440"/>
          </a:xfrm>
          <a:prstGeom prst="rect">
            <a:avLst/>
          </a:prstGeom>
        </p:spPr>
      </p:pic>
      <p:cxnSp>
        <p:nvCxnSpPr>
          <p:cNvPr id="8" name="Elbow Connector 7"/>
          <p:cNvCxnSpPr>
            <a:stCxn id="4" idx="2"/>
          </p:cNvCxnSpPr>
          <p:nvPr/>
        </p:nvCxnSpPr>
        <p:spPr>
          <a:xfrm rot="16200000" flipH="1">
            <a:off x="6173697" y="6532425"/>
            <a:ext cx="627760" cy="90163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Elbow Connector 9"/>
          <p:cNvCxnSpPr/>
          <p:nvPr/>
        </p:nvCxnSpPr>
        <p:spPr>
          <a:xfrm rot="5400000" flipH="1" flipV="1">
            <a:off x="4530299" y="3005720"/>
            <a:ext cx="4104456" cy="2694088"/>
          </a:xfrm>
          <a:prstGeom prst="bentConnector5">
            <a:avLst>
              <a:gd name="adj1" fmla="val -2585"/>
              <a:gd name="adj2" fmla="val 65868"/>
              <a:gd name="adj3" fmla="val 102355"/>
            </a:avLst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Elbow Connector 20"/>
          <p:cNvCxnSpPr/>
          <p:nvPr/>
        </p:nvCxnSpPr>
        <p:spPr>
          <a:xfrm rot="5400000" flipH="1" flipV="1">
            <a:off x="1375265" y="2973915"/>
            <a:ext cx="4104456" cy="2694088"/>
          </a:xfrm>
          <a:prstGeom prst="bentConnector5">
            <a:avLst>
              <a:gd name="adj1" fmla="val -5570"/>
              <a:gd name="adj2" fmla="val 50122"/>
              <a:gd name="adj3" fmla="val 102125"/>
            </a:avLst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1671025" y="4096090"/>
            <a:ext cx="1008112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Input</a:t>
            </a:r>
            <a:endParaRPr lang="en-IN" dirty="0">
              <a:solidFill>
                <a:schemeClr val="bg1"/>
              </a:solidFill>
            </a:endParaRPr>
          </a:p>
        </p:txBody>
      </p:sp>
      <p:cxnSp>
        <p:nvCxnSpPr>
          <p:cNvPr id="32" name="Straight Connector 31"/>
          <p:cNvCxnSpPr/>
          <p:nvPr/>
        </p:nvCxnSpPr>
        <p:spPr>
          <a:xfrm flipV="1">
            <a:off x="2080449" y="4465422"/>
            <a:ext cx="0" cy="193957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Elbow Connector 35"/>
          <p:cNvCxnSpPr/>
          <p:nvPr/>
        </p:nvCxnSpPr>
        <p:spPr>
          <a:xfrm flipV="1">
            <a:off x="7929569" y="3933056"/>
            <a:ext cx="2414905" cy="2376265"/>
          </a:xfrm>
          <a:prstGeom prst="bentConnector3">
            <a:avLst>
              <a:gd name="adj1" fmla="val 39070"/>
            </a:avLst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9620812" y="3748390"/>
            <a:ext cx="1008112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Output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8252660" y="2325216"/>
            <a:ext cx="1008112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IN" dirty="0" smtClean="0">
                <a:solidFill>
                  <a:schemeClr val="bg1"/>
                </a:solidFill>
              </a:rPr>
              <a:t>Flatten</a:t>
            </a: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7865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6142" y="692696"/>
            <a:ext cx="11161240" cy="817654"/>
          </a:xfrm>
          <a:solidFill>
            <a:srgbClr val="2E2923"/>
          </a:solidFill>
        </p:spPr>
        <p:txBody>
          <a:bodyPr>
            <a:normAutofit/>
          </a:bodyPr>
          <a:lstStyle/>
          <a:p>
            <a:pPr algn="ctr"/>
            <a:r>
              <a:rPr lang="en-IN" sz="3600" dirty="0" smtClean="0">
                <a:latin typeface="Algerian" panose="04020705040A02060702" pitchFamily="82" charset="0"/>
              </a:rPr>
              <a:t>1.10 </a:t>
            </a:r>
            <a:r>
              <a:rPr lang="en-IN" sz="3600" dirty="0" smtClean="0">
                <a:latin typeface="Algerian" panose="04020705040A02060702" pitchFamily="82" charset="0"/>
              </a:rPr>
              <a:t>Evaluation </a:t>
            </a:r>
            <a:r>
              <a:rPr lang="en-IN" sz="3600" dirty="0">
                <a:latin typeface="Algerian" panose="04020705040A02060702" pitchFamily="82" charset="0"/>
              </a:rPr>
              <a:t>on Test Data</a:t>
            </a:r>
          </a:p>
        </p:txBody>
      </p:sp>
      <p:graphicFrame>
        <p:nvGraphicFramePr>
          <p:cNvPr id="11" name="Content Placeholder 10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030604047"/>
              </p:ext>
            </p:extLst>
          </p:nvPr>
        </p:nvGraphicFramePr>
        <p:xfrm>
          <a:off x="778962" y="1916832"/>
          <a:ext cx="10515600" cy="731520"/>
        </p:xfrm>
        <a:graphic>
          <a:graphicData uri="http://schemas.openxmlformats.org/drawingml/2006/table">
            <a:tbl>
              <a:tblPr>
                <a:tableStyleId>{284E427A-3D55-4303-BF80-6455036E1DE7}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4010631416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118756579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IN" dirty="0"/>
                        <a:t>Test Loss</a:t>
                      </a:r>
                      <a:endParaRPr lang="en-IN" dirty="0">
                        <a:solidFill>
                          <a:srgbClr val="00B0F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/>
                        <a:t>1.03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6041691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 dirty="0"/>
                        <a:t>Test Accuracy</a:t>
                      </a:r>
                      <a:endParaRPr lang="en-IN" dirty="0">
                        <a:solidFill>
                          <a:srgbClr val="00B0F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65.53%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29963418"/>
                  </a:ext>
                </a:extLst>
              </a:tr>
            </a:tbl>
          </a:graphicData>
        </a:graphic>
      </p:graphicFrame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448" y="3212976"/>
            <a:ext cx="4020085" cy="288032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8088" y="3212976"/>
            <a:ext cx="4104456" cy="288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839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6142" y="692696"/>
            <a:ext cx="11161240" cy="817654"/>
          </a:xfrm>
          <a:solidFill>
            <a:srgbClr val="2E2923"/>
          </a:solidFill>
        </p:spPr>
        <p:txBody>
          <a:bodyPr>
            <a:normAutofit/>
          </a:bodyPr>
          <a:lstStyle/>
          <a:p>
            <a:pPr algn="ctr"/>
            <a:r>
              <a:rPr lang="en-US" sz="3600" dirty="0" smtClean="0">
                <a:latin typeface="Algerian" panose="04020705040A02060702" pitchFamily="82" charset="0"/>
              </a:rPr>
              <a:t>1.11 Application</a:t>
            </a:r>
            <a:endParaRPr lang="en-IN" sz="3600" dirty="0">
              <a:latin typeface="Algerian" panose="04020705040A02060702" pitchFamily="82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6142" y="1844824"/>
            <a:ext cx="11161240" cy="4608512"/>
          </a:xfrm>
          <a:solidFill>
            <a:srgbClr val="B2D0B4"/>
          </a:solidFill>
        </p:spPr>
        <p:txBody>
          <a:bodyPr>
            <a:noAutofit/>
          </a:bodyPr>
          <a:lstStyle/>
          <a:p>
            <a:pPr algn="ctr"/>
            <a:r>
              <a:rPr lang="en-IN" dirty="0">
                <a:solidFill>
                  <a:schemeClr val="bg1"/>
                </a:solidFill>
              </a:rPr>
              <a:t>Tools &amp; Technologies Used:</a:t>
            </a:r>
          </a:p>
          <a:p>
            <a:r>
              <a:rPr lang="en-IN" dirty="0">
                <a:solidFill>
                  <a:srgbClr val="0070C0"/>
                </a:solidFill>
              </a:rPr>
              <a:t>Frontend</a:t>
            </a:r>
            <a:r>
              <a:rPr lang="en-IN" dirty="0">
                <a:solidFill>
                  <a:schemeClr val="bg1"/>
                </a:solidFill>
              </a:rPr>
              <a:t>: </a:t>
            </a:r>
            <a:endParaRPr lang="en-IN" dirty="0" smtClean="0">
              <a:solidFill>
                <a:schemeClr val="bg1"/>
              </a:solidFill>
            </a:endParaRPr>
          </a:p>
          <a:p>
            <a:r>
              <a:rPr lang="en-IN" dirty="0" smtClean="0">
                <a:solidFill>
                  <a:schemeClr val="bg1"/>
                </a:solidFill>
              </a:rPr>
              <a:t>HTML</a:t>
            </a:r>
            <a:r>
              <a:rPr lang="en-IN" dirty="0">
                <a:solidFill>
                  <a:schemeClr val="bg1"/>
                </a:solidFill>
              </a:rPr>
              <a:t>, CSS, </a:t>
            </a:r>
            <a:r>
              <a:rPr lang="en-IN" dirty="0" smtClean="0">
                <a:solidFill>
                  <a:schemeClr val="bg1"/>
                </a:solidFill>
              </a:rPr>
              <a:t>JavaScript</a:t>
            </a:r>
          </a:p>
          <a:p>
            <a:endParaRPr lang="en-IN" dirty="0">
              <a:solidFill>
                <a:schemeClr val="bg1"/>
              </a:solidFill>
            </a:endParaRPr>
          </a:p>
          <a:p>
            <a:r>
              <a:rPr lang="en-IN" dirty="0">
                <a:solidFill>
                  <a:srgbClr val="0070C0"/>
                </a:solidFill>
              </a:rPr>
              <a:t>Backend</a:t>
            </a:r>
            <a:r>
              <a:rPr lang="en-IN" dirty="0">
                <a:solidFill>
                  <a:schemeClr val="bg1"/>
                </a:solidFill>
              </a:rPr>
              <a:t>: </a:t>
            </a:r>
            <a:endParaRPr lang="en-IN" dirty="0" smtClean="0">
              <a:solidFill>
                <a:schemeClr val="bg1"/>
              </a:solidFill>
            </a:endParaRPr>
          </a:p>
          <a:p>
            <a:r>
              <a:rPr lang="en-IN" dirty="0" smtClean="0">
                <a:solidFill>
                  <a:schemeClr val="bg1"/>
                </a:solidFill>
              </a:rPr>
              <a:t>Python </a:t>
            </a:r>
            <a:r>
              <a:rPr lang="en-IN" dirty="0">
                <a:solidFill>
                  <a:schemeClr val="bg1"/>
                </a:solidFill>
              </a:rPr>
              <a:t>(Flask Framework</a:t>
            </a:r>
            <a:r>
              <a:rPr lang="en-IN" dirty="0" smtClean="0">
                <a:solidFill>
                  <a:schemeClr val="bg1"/>
                </a:solidFill>
              </a:rPr>
              <a:t>)</a:t>
            </a:r>
          </a:p>
          <a:p>
            <a:endParaRPr lang="en-IN" dirty="0" smtClean="0">
              <a:solidFill>
                <a:schemeClr val="bg1"/>
              </a:solidFill>
            </a:endParaRPr>
          </a:p>
          <a:p>
            <a:r>
              <a:rPr lang="en-IN" dirty="0">
                <a:solidFill>
                  <a:srgbClr val="0070C0"/>
                </a:solidFill>
              </a:rPr>
              <a:t>Face </a:t>
            </a:r>
            <a:r>
              <a:rPr lang="en-IN" dirty="0" smtClean="0">
                <a:solidFill>
                  <a:srgbClr val="0070C0"/>
                </a:solidFill>
              </a:rPr>
              <a:t>Recognition</a:t>
            </a:r>
            <a:r>
              <a:rPr lang="en-IN" dirty="0">
                <a:solidFill>
                  <a:schemeClr val="bg1"/>
                </a:solidFill>
              </a:rPr>
              <a:t>: </a:t>
            </a:r>
            <a:endParaRPr lang="en-IN" dirty="0" smtClean="0">
              <a:solidFill>
                <a:schemeClr val="bg1"/>
              </a:solidFill>
            </a:endParaRPr>
          </a:p>
          <a:p>
            <a:r>
              <a:rPr lang="en-IN" dirty="0" err="1" smtClean="0">
                <a:solidFill>
                  <a:schemeClr val="bg1"/>
                </a:solidFill>
              </a:rPr>
              <a:t>haarcascade_frontalface_default</a:t>
            </a:r>
            <a:endParaRPr lang="en-IN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8313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79376" y="260648"/>
            <a:ext cx="11161240" cy="817654"/>
          </a:xfrm>
          <a:solidFill>
            <a:srgbClr val="2E2923"/>
          </a:solidFill>
        </p:spPr>
        <p:txBody>
          <a:bodyPr>
            <a:normAutofit/>
          </a:bodyPr>
          <a:lstStyle/>
          <a:p>
            <a:pPr algn="ctr"/>
            <a:r>
              <a:rPr lang="en-US" sz="3600" dirty="0" smtClean="0">
                <a:latin typeface="Algerian" panose="04020705040A02060702" pitchFamily="82" charset="0"/>
              </a:rPr>
              <a:t>1.12 </a:t>
            </a:r>
            <a:r>
              <a:rPr lang="en-US" sz="3600" dirty="0" err="1" smtClean="0">
                <a:latin typeface="Algerian" panose="04020705040A02060702" pitchFamily="82" charset="0"/>
              </a:rPr>
              <a:t>OutPuts</a:t>
            </a:r>
            <a:endParaRPr lang="en-IN" sz="3600" dirty="0">
              <a:latin typeface="Algerian" panose="04020705040A02060702" pitchFamily="82" charset="0"/>
            </a:endParaRPr>
          </a:p>
        </p:txBody>
      </p:sp>
      <p:pic>
        <p:nvPicPr>
          <p:cNvPr id="7" name="20250405-1447-41.283291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11624" y="1385409"/>
            <a:ext cx="6696744" cy="4923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674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79376" y="260648"/>
            <a:ext cx="11161240" cy="817654"/>
          </a:xfrm>
          <a:solidFill>
            <a:srgbClr val="2E2923"/>
          </a:solidFill>
        </p:spPr>
        <p:txBody>
          <a:bodyPr>
            <a:normAutofit/>
          </a:bodyPr>
          <a:lstStyle/>
          <a:p>
            <a:pPr algn="ctr"/>
            <a:r>
              <a:rPr lang="en-US" sz="3600" dirty="0" err="1" smtClean="0">
                <a:latin typeface="Algerian" panose="04020705040A02060702" pitchFamily="82" charset="0"/>
              </a:rPr>
              <a:t>OutPuts</a:t>
            </a:r>
            <a:endParaRPr lang="en-IN" sz="3600" dirty="0">
              <a:latin typeface="Algerian" panose="04020705040A02060702" pitchFamily="82" charset="0"/>
            </a:endParaRPr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983432" y="1222841"/>
            <a:ext cx="3727209" cy="273630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8088" y="1222841"/>
            <a:ext cx="3816424" cy="275909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7768" y="4103684"/>
            <a:ext cx="3297932" cy="2574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246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7368" y="4293096"/>
            <a:ext cx="10515598" cy="1158446"/>
          </a:xfrm>
        </p:spPr>
        <p:txBody>
          <a:bodyPr>
            <a:normAutofit/>
          </a:bodyPr>
          <a:lstStyle/>
          <a:p>
            <a:r>
              <a:rPr lang="en-US" sz="6000" dirty="0" smtClean="0">
                <a:solidFill>
                  <a:srgbClr val="B2D0B4"/>
                </a:solidFill>
              </a:rPr>
              <a:t>Thank </a:t>
            </a:r>
            <a:r>
              <a:rPr lang="en-US" sz="6000" dirty="0" smtClean="0">
                <a:solidFill>
                  <a:srgbClr val="B2D0B4"/>
                </a:solidFill>
              </a:rPr>
              <a:t>You</a:t>
            </a:r>
            <a:endParaRPr lang="en-US" sz="6000" dirty="0">
              <a:solidFill>
                <a:srgbClr val="B2D0B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2818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33618" y="1052736"/>
            <a:ext cx="11161240" cy="817654"/>
          </a:xfrm>
          <a:solidFill>
            <a:srgbClr val="2E2923"/>
          </a:solidFill>
        </p:spPr>
        <p:txBody>
          <a:bodyPr>
            <a:normAutofit/>
          </a:bodyPr>
          <a:lstStyle/>
          <a:p>
            <a:pPr algn="ctr"/>
            <a:r>
              <a:rPr lang="en-US" sz="3600" dirty="0" smtClean="0">
                <a:latin typeface="Algerian" panose="04020705040A02060702" pitchFamily="82" charset="0"/>
              </a:rPr>
              <a:t>1.1 Face </a:t>
            </a:r>
            <a:r>
              <a:rPr lang="en-US" sz="3600" dirty="0" smtClean="0">
                <a:latin typeface="Algerian" panose="04020705040A02060702" pitchFamily="82" charset="0"/>
              </a:rPr>
              <a:t>Emotion Detection</a:t>
            </a:r>
            <a:endParaRPr lang="en-IN" sz="3600" dirty="0">
              <a:latin typeface="Algerian" panose="04020705040A02060702" pitchFamily="82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0842" y="2348880"/>
            <a:ext cx="11161240" cy="3456384"/>
          </a:xfrm>
          <a:solidFill>
            <a:srgbClr val="B2D0B4"/>
          </a:solidFill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  <a:latin typeface="Berlin Sans FB" panose="020E0602020502020306" pitchFamily="34" charset="0"/>
              </a:rPr>
              <a:t>Face Emotion Detection is a Deep Learning-based technology used to identify human emotions from facial expressions using images or videos</a:t>
            </a:r>
            <a:r>
              <a:rPr lang="en-US" sz="2400" dirty="0" smtClean="0">
                <a:solidFill>
                  <a:schemeClr val="bg1"/>
                </a:solidFill>
                <a:latin typeface="Berlin Sans FB" panose="020E0602020502020306" pitchFamily="34" charset="0"/>
              </a:rPr>
              <a:t>.</a:t>
            </a:r>
          </a:p>
          <a:p>
            <a:pPr marL="0" indent="0">
              <a:buNone/>
            </a:pPr>
            <a:endParaRPr lang="en-US" sz="2400" dirty="0">
              <a:solidFill>
                <a:schemeClr val="bg1"/>
              </a:solidFill>
              <a:latin typeface="Berlin Sans FB" panose="020E0602020502020306" pitchFamily="34" charset="0"/>
            </a:endParaRPr>
          </a:p>
          <a:p>
            <a:pPr marL="0" indent="0">
              <a:buNone/>
            </a:pPr>
            <a:r>
              <a:rPr lang="en-IN" sz="2400" u="sng" dirty="0" smtClean="0">
                <a:solidFill>
                  <a:srgbClr val="0070C0"/>
                </a:solidFill>
                <a:latin typeface="Berlin Sans FB" panose="020E0602020502020306" pitchFamily="34" charset="0"/>
              </a:rPr>
              <a:t>Project </a:t>
            </a:r>
            <a:r>
              <a:rPr lang="en-IN" sz="2400" u="sng" dirty="0" err="1" smtClean="0">
                <a:solidFill>
                  <a:srgbClr val="0070C0"/>
                </a:solidFill>
                <a:latin typeface="Berlin Sans FB" panose="020E0602020502020306" pitchFamily="34" charset="0"/>
              </a:rPr>
              <a:t>Extention</a:t>
            </a:r>
            <a:r>
              <a:rPr lang="en-IN" sz="2400" dirty="0" smtClean="0">
                <a:solidFill>
                  <a:srgbClr val="0070C0"/>
                </a:solidFill>
                <a:latin typeface="Berlin Sans FB" panose="020E0602020502020306" pitchFamily="34" charset="0"/>
              </a:rPr>
              <a:t>: 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2"/>
                </a:solidFill>
                <a:latin typeface="Berlin Sans FB" panose="020E0602020502020306" pitchFamily="34" charset="0"/>
              </a:rPr>
              <a:t>As </a:t>
            </a:r>
            <a:r>
              <a:rPr lang="en-US" sz="2400" dirty="0" smtClean="0">
                <a:solidFill>
                  <a:srgbClr val="0070C0"/>
                </a:solidFill>
                <a:latin typeface="Berlin Sans FB" panose="020E0602020502020306" pitchFamily="34" charset="0"/>
              </a:rPr>
              <a:t>SURE </a:t>
            </a:r>
            <a:r>
              <a:rPr lang="en-US" sz="2400" dirty="0" err="1" smtClean="0">
                <a:solidFill>
                  <a:srgbClr val="0070C0"/>
                </a:solidFill>
                <a:latin typeface="Berlin Sans FB" panose="020E0602020502020306" pitchFamily="34" charset="0"/>
              </a:rPr>
              <a:t>ProEd</a:t>
            </a:r>
            <a:r>
              <a:rPr lang="en-US" sz="2400" dirty="0" smtClean="0">
                <a:solidFill>
                  <a:srgbClr val="0070C0"/>
                </a:solidFill>
                <a:latin typeface="Berlin Sans FB" panose="020E0602020502020306" pitchFamily="34" charset="0"/>
              </a:rPr>
              <a:t> </a:t>
            </a:r>
            <a:r>
              <a:rPr lang="en-US" sz="2400" dirty="0">
                <a:solidFill>
                  <a:schemeClr val="bg2"/>
                </a:solidFill>
                <a:latin typeface="Berlin Sans FB" panose="020E0602020502020306" pitchFamily="34" charset="0"/>
              </a:rPr>
              <a:t>is conducting daily online classes, Face Emotion Detection can be developed as a </a:t>
            </a:r>
            <a:r>
              <a:rPr lang="en-US" sz="2400" dirty="0">
                <a:solidFill>
                  <a:srgbClr val="0070C0"/>
                </a:solidFill>
                <a:latin typeface="Berlin Sans FB" panose="020E0602020502020306" pitchFamily="34" charset="0"/>
              </a:rPr>
              <a:t>Browser Extension </a:t>
            </a:r>
            <a:r>
              <a:rPr lang="en-US" sz="2400" dirty="0">
                <a:solidFill>
                  <a:schemeClr val="bg2"/>
                </a:solidFill>
                <a:latin typeface="Berlin Sans FB" panose="020E0602020502020306" pitchFamily="34" charset="0"/>
              </a:rPr>
              <a:t>to help mentors easily track students' emotions. This will make student monitoring easy through emotion classification.</a:t>
            </a:r>
            <a:endParaRPr lang="en-IN" sz="2400" dirty="0">
              <a:solidFill>
                <a:schemeClr val="bg2"/>
              </a:solidFill>
              <a:latin typeface="Berlin Sans FB" panose="020E06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3790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6142" y="692696"/>
            <a:ext cx="11161240" cy="817654"/>
          </a:xfrm>
          <a:solidFill>
            <a:srgbClr val="2E2923"/>
          </a:solidFill>
        </p:spPr>
        <p:txBody>
          <a:bodyPr>
            <a:normAutofit/>
          </a:bodyPr>
          <a:lstStyle/>
          <a:p>
            <a:pPr algn="ctr"/>
            <a:r>
              <a:rPr lang="en-US" sz="3600" dirty="0" smtClean="0">
                <a:latin typeface="Algerian" panose="04020705040A02060702" pitchFamily="82" charset="0"/>
              </a:rPr>
              <a:t>1.2 </a:t>
            </a:r>
            <a:r>
              <a:rPr lang="en-US" sz="3600" dirty="0" smtClean="0">
                <a:latin typeface="Algerian" panose="04020705040A02060702" pitchFamily="82" charset="0"/>
              </a:rPr>
              <a:t>about Dataset</a:t>
            </a:r>
            <a:endParaRPr lang="en-IN" sz="3600" dirty="0">
              <a:latin typeface="Algerian" panose="04020705040A02060702" pitchFamily="82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6142" y="1844824"/>
            <a:ext cx="11161240" cy="4176464"/>
          </a:xfrm>
          <a:solidFill>
            <a:srgbClr val="B2D0B4"/>
          </a:solidFill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rgbClr val="0070C0"/>
                </a:solidFill>
                <a:latin typeface="Berlin Sans FB" panose="020E0602020502020306" pitchFamily="34" charset="0"/>
              </a:rPr>
              <a:t>Dataset Name</a:t>
            </a:r>
            <a:r>
              <a:rPr lang="en-US" dirty="0">
                <a:solidFill>
                  <a:schemeClr val="bg1"/>
                </a:solidFill>
                <a:latin typeface="Berlin Sans FB" panose="020E0602020502020306" pitchFamily="34" charset="0"/>
              </a:rPr>
              <a:t>: </a:t>
            </a:r>
            <a:r>
              <a:rPr lang="en-IN" dirty="0">
                <a:solidFill>
                  <a:schemeClr val="bg1"/>
                </a:solidFill>
              </a:rPr>
              <a:t>MMAFEDB</a:t>
            </a:r>
          </a:p>
          <a:p>
            <a:pPr marL="0" indent="0">
              <a:buNone/>
            </a:pPr>
            <a:endParaRPr lang="en-US" b="1" dirty="0">
              <a:solidFill>
                <a:schemeClr val="bg1"/>
              </a:solidFill>
              <a:latin typeface="Berlin Sans FB" panose="020E0602020502020306" pitchFamily="34" charset="0"/>
            </a:endParaRPr>
          </a:p>
          <a:p>
            <a:pPr marL="0" indent="0">
              <a:buNone/>
            </a:pPr>
            <a:endParaRPr lang="en-IN" dirty="0">
              <a:solidFill>
                <a:schemeClr val="bg1"/>
              </a:solidFill>
              <a:latin typeface="Berlin Sans FB" panose="020E0602020502020306" pitchFamily="34" charset="0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2923984"/>
              </p:ext>
            </p:extLst>
          </p:nvPr>
        </p:nvGraphicFramePr>
        <p:xfrm>
          <a:off x="1932306" y="2636912"/>
          <a:ext cx="8208912" cy="2926080"/>
        </p:xfrm>
        <a:graphic>
          <a:graphicData uri="http://schemas.openxmlformats.org/drawingml/2006/table">
            <a:tbl>
              <a:tblPr>
                <a:tableStyleId>{284E427A-3D55-4303-BF80-6455036E1DE7}</a:tableStyleId>
              </a:tblPr>
              <a:tblGrid>
                <a:gridCol w="4104456">
                  <a:extLst>
                    <a:ext uri="{9D8B030D-6E8A-4147-A177-3AD203B41FA5}">
                      <a16:colId xmlns:a16="http://schemas.microsoft.com/office/drawing/2014/main" val="3442211112"/>
                    </a:ext>
                  </a:extLst>
                </a:gridCol>
                <a:gridCol w="4104456">
                  <a:extLst>
                    <a:ext uri="{9D8B030D-6E8A-4147-A177-3AD203B41FA5}">
                      <a16:colId xmlns:a16="http://schemas.microsoft.com/office/drawing/2014/main" val="3464788387"/>
                    </a:ext>
                  </a:extLst>
                </a:gridCol>
              </a:tblGrid>
              <a:tr h="302753">
                <a:tc>
                  <a:txBody>
                    <a:bodyPr/>
                    <a:lstStyle/>
                    <a:p>
                      <a:pPr algn="ctr"/>
                      <a:r>
                        <a:rPr lang="en-IN" b="1" u="sng" dirty="0">
                          <a:solidFill>
                            <a:srgbClr val="0070C0"/>
                          </a:solidFill>
                        </a:rPr>
                        <a:t>Label</a:t>
                      </a:r>
                      <a:endParaRPr lang="en-IN" b="1" u="sng" dirty="0">
                        <a:solidFill>
                          <a:srgbClr val="0070C0"/>
                        </a:solidFill>
                        <a:latin typeface="Berlin Sans FB" panose="020E0602020502020306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1" u="sng" dirty="0">
                          <a:solidFill>
                            <a:srgbClr val="0070C0"/>
                          </a:solidFill>
                        </a:rPr>
                        <a:t>Emotion</a:t>
                      </a:r>
                      <a:endParaRPr lang="en-IN" b="1" u="sng" dirty="0">
                        <a:solidFill>
                          <a:srgbClr val="0070C0"/>
                        </a:solidFill>
                        <a:latin typeface="Berlin Sans FB" panose="020E0602020502020306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89500494"/>
                  </a:ext>
                </a:extLst>
              </a:tr>
              <a:tr h="302753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</a:t>
                      </a:r>
                      <a:endParaRPr lang="en-IN" dirty="0">
                        <a:solidFill>
                          <a:schemeClr val="bg1"/>
                        </a:solidFill>
                        <a:latin typeface="Berlin Sans FB" panose="020E0602020502020306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Angry</a:t>
                      </a:r>
                      <a:endParaRPr lang="en-IN">
                        <a:solidFill>
                          <a:schemeClr val="bg1"/>
                        </a:solidFill>
                        <a:latin typeface="Berlin Sans FB" panose="020E0602020502020306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2899138"/>
                  </a:ext>
                </a:extLst>
              </a:tr>
              <a:tr h="302753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</a:t>
                      </a:r>
                      <a:endParaRPr lang="en-IN" dirty="0">
                        <a:solidFill>
                          <a:schemeClr val="bg1"/>
                        </a:solidFill>
                        <a:latin typeface="Berlin Sans FB" panose="020E0602020502020306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Disgust</a:t>
                      </a:r>
                      <a:endParaRPr lang="en-IN">
                        <a:solidFill>
                          <a:schemeClr val="bg1"/>
                        </a:solidFill>
                        <a:latin typeface="Berlin Sans FB" panose="020E0602020502020306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5088750"/>
                  </a:ext>
                </a:extLst>
              </a:tr>
              <a:tr h="302753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2</a:t>
                      </a:r>
                      <a:endParaRPr lang="en-IN" dirty="0">
                        <a:solidFill>
                          <a:schemeClr val="bg1"/>
                        </a:solidFill>
                        <a:latin typeface="Berlin Sans FB" panose="020E0602020502020306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Fear</a:t>
                      </a:r>
                      <a:endParaRPr lang="en-IN">
                        <a:solidFill>
                          <a:schemeClr val="bg1"/>
                        </a:solidFill>
                        <a:latin typeface="Berlin Sans FB" panose="020E0602020502020306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50101544"/>
                  </a:ext>
                </a:extLst>
              </a:tr>
              <a:tr h="302753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3</a:t>
                      </a:r>
                      <a:endParaRPr lang="en-IN" dirty="0">
                        <a:solidFill>
                          <a:schemeClr val="bg1"/>
                        </a:solidFill>
                        <a:latin typeface="Berlin Sans FB" panose="020E0602020502020306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Happy</a:t>
                      </a:r>
                      <a:endParaRPr lang="en-IN" dirty="0">
                        <a:solidFill>
                          <a:schemeClr val="bg1"/>
                        </a:solidFill>
                        <a:latin typeface="Berlin Sans FB" panose="020E0602020502020306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99947695"/>
                  </a:ext>
                </a:extLst>
              </a:tr>
              <a:tr h="302753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4</a:t>
                      </a:r>
                      <a:endParaRPr lang="en-IN" dirty="0">
                        <a:solidFill>
                          <a:schemeClr val="bg1"/>
                        </a:solidFill>
                        <a:latin typeface="Berlin Sans FB" panose="020E0602020502020306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Sad</a:t>
                      </a:r>
                      <a:endParaRPr lang="en-IN" dirty="0">
                        <a:solidFill>
                          <a:schemeClr val="bg1"/>
                        </a:solidFill>
                        <a:latin typeface="Berlin Sans FB" panose="020E0602020502020306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66199851"/>
                  </a:ext>
                </a:extLst>
              </a:tr>
              <a:tr h="302753"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5</a:t>
                      </a:r>
                      <a:endParaRPr lang="en-IN">
                        <a:solidFill>
                          <a:schemeClr val="bg1"/>
                        </a:solidFill>
                        <a:latin typeface="Berlin Sans FB" panose="020E0602020502020306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Surprise</a:t>
                      </a:r>
                      <a:endParaRPr lang="en-IN" dirty="0">
                        <a:solidFill>
                          <a:schemeClr val="bg1"/>
                        </a:solidFill>
                        <a:latin typeface="Berlin Sans FB" panose="020E0602020502020306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60671734"/>
                  </a:ext>
                </a:extLst>
              </a:tr>
              <a:tr h="302753"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6</a:t>
                      </a:r>
                      <a:endParaRPr lang="en-IN">
                        <a:solidFill>
                          <a:schemeClr val="bg1"/>
                        </a:solidFill>
                        <a:latin typeface="Berlin Sans FB" panose="020E0602020502020306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Neutral</a:t>
                      </a:r>
                      <a:endParaRPr lang="en-IN" dirty="0">
                        <a:solidFill>
                          <a:schemeClr val="bg1"/>
                        </a:solidFill>
                        <a:latin typeface="Berlin Sans FB" panose="020E0602020502020306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89990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14392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6142" y="692696"/>
            <a:ext cx="11161240" cy="817654"/>
          </a:xfrm>
          <a:solidFill>
            <a:srgbClr val="2E2923"/>
          </a:solidFill>
        </p:spPr>
        <p:txBody>
          <a:bodyPr>
            <a:normAutofit/>
          </a:bodyPr>
          <a:lstStyle/>
          <a:p>
            <a:pPr algn="ctr"/>
            <a:r>
              <a:rPr lang="en-US" sz="3600" dirty="0" smtClean="0">
                <a:latin typeface="Algerian" panose="04020705040A02060702" pitchFamily="82" charset="0"/>
              </a:rPr>
              <a:t>1.3 </a:t>
            </a:r>
            <a:r>
              <a:rPr lang="en-US" sz="3600" dirty="0" smtClean="0">
                <a:latin typeface="Algerian" panose="04020705040A02060702" pitchFamily="82" charset="0"/>
              </a:rPr>
              <a:t>about Dataset</a:t>
            </a:r>
            <a:endParaRPr lang="en-IN" sz="3600" dirty="0">
              <a:latin typeface="Algerian" panose="04020705040A02060702" pitchFamily="82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911424" y="1772816"/>
            <a:ext cx="10441160" cy="4524315"/>
          </a:xfrm>
          <a:prstGeom prst="rect">
            <a:avLst/>
          </a:prstGeom>
          <a:solidFill>
            <a:srgbClr val="B2D0B4"/>
          </a:solidFill>
        </p:spPr>
        <p:txBody>
          <a:bodyPr wrap="square">
            <a:spAutoFit/>
          </a:bodyPr>
          <a:lstStyle/>
          <a:p>
            <a:endParaRPr lang="en-US" dirty="0" smtClean="0">
              <a:latin typeface="D-DINExp"/>
            </a:endParaRPr>
          </a:p>
          <a:p>
            <a:endParaRPr lang="en-US" dirty="0">
              <a:latin typeface="D-DINExp"/>
            </a:endParaRPr>
          </a:p>
          <a:p>
            <a:endParaRPr lang="en-US" dirty="0" smtClean="0">
              <a:latin typeface="D-DINExp"/>
            </a:endParaRPr>
          </a:p>
          <a:p>
            <a:endParaRPr lang="en-US" dirty="0">
              <a:latin typeface="D-DINExp"/>
            </a:endParaRPr>
          </a:p>
          <a:p>
            <a:endParaRPr lang="en-US" dirty="0" smtClean="0">
              <a:latin typeface="D-DINExp"/>
            </a:endParaRPr>
          </a:p>
          <a:p>
            <a:endParaRPr lang="en-US" dirty="0">
              <a:latin typeface="D-DINExp"/>
            </a:endParaRPr>
          </a:p>
          <a:p>
            <a:endParaRPr lang="en-US" dirty="0" smtClean="0">
              <a:latin typeface="D-DINExp"/>
            </a:endParaRPr>
          </a:p>
          <a:p>
            <a:endParaRPr lang="en-US" dirty="0">
              <a:latin typeface="D-DINExp"/>
            </a:endParaRPr>
          </a:p>
          <a:p>
            <a:endParaRPr lang="en-US" dirty="0" smtClean="0">
              <a:latin typeface="D-DINExp"/>
            </a:endParaRPr>
          </a:p>
          <a:p>
            <a:endParaRPr lang="en-US" dirty="0">
              <a:latin typeface="D-DINExp"/>
            </a:endParaRPr>
          </a:p>
          <a:p>
            <a:endParaRPr lang="en-US" dirty="0" smtClean="0">
              <a:latin typeface="D-DINExp"/>
            </a:endParaRPr>
          </a:p>
          <a:p>
            <a:endParaRPr lang="en-US" dirty="0">
              <a:latin typeface="D-DINExp"/>
            </a:endParaRPr>
          </a:p>
          <a:p>
            <a:endParaRPr lang="en-US" dirty="0" smtClean="0">
              <a:latin typeface="D-DINExp"/>
            </a:endParaRPr>
          </a:p>
          <a:p>
            <a:endParaRPr lang="en-US" dirty="0" smtClean="0">
              <a:latin typeface="D-DINExp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>
                <a:latin typeface="D-DINExp"/>
              </a:rPr>
              <a:t>The </a:t>
            </a:r>
            <a:r>
              <a:rPr lang="en-US" dirty="0">
                <a:latin typeface="D-DINExp"/>
              </a:rPr>
              <a:t>distribution suggests a focus or inclination toward positive emotions, particularly happiness, compared to others</a:t>
            </a:r>
            <a:r>
              <a:rPr lang="en-US" dirty="0" smtClean="0">
                <a:latin typeface="D-DINExp"/>
              </a:rPr>
              <a:t>.</a:t>
            </a:r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379994" y="1916832"/>
            <a:ext cx="5313535" cy="367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46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6142" y="692696"/>
            <a:ext cx="11161240" cy="817654"/>
          </a:xfrm>
          <a:solidFill>
            <a:srgbClr val="2E2923"/>
          </a:solidFill>
        </p:spPr>
        <p:txBody>
          <a:bodyPr>
            <a:normAutofit/>
          </a:bodyPr>
          <a:lstStyle/>
          <a:p>
            <a:pPr algn="ctr"/>
            <a:r>
              <a:rPr lang="en-US" sz="3600" dirty="0" smtClean="0">
                <a:latin typeface="Algerian" panose="04020705040A02060702" pitchFamily="82" charset="0"/>
              </a:rPr>
              <a:t>1.4 </a:t>
            </a:r>
            <a:r>
              <a:rPr lang="en-US" sz="3600" dirty="0" smtClean="0">
                <a:latin typeface="Algerian" panose="04020705040A02060702" pitchFamily="82" charset="0"/>
              </a:rPr>
              <a:t>about Dataset</a:t>
            </a:r>
            <a:endParaRPr lang="en-IN" sz="3600" dirty="0">
              <a:latin typeface="Algerian" panose="04020705040A02060702" pitchFamily="82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911424" y="1772816"/>
            <a:ext cx="10441160" cy="4247317"/>
          </a:xfrm>
          <a:prstGeom prst="rect">
            <a:avLst/>
          </a:prstGeom>
          <a:solidFill>
            <a:srgbClr val="B2D0B4"/>
          </a:solidFill>
        </p:spPr>
        <p:txBody>
          <a:bodyPr wrap="square">
            <a:spAutoFit/>
          </a:bodyPr>
          <a:lstStyle/>
          <a:p>
            <a:endParaRPr lang="en-US" dirty="0" smtClean="0">
              <a:latin typeface="D-DINExp"/>
            </a:endParaRPr>
          </a:p>
          <a:p>
            <a:endParaRPr lang="en-US" dirty="0">
              <a:latin typeface="D-DINExp"/>
            </a:endParaRPr>
          </a:p>
          <a:p>
            <a:endParaRPr lang="en-US" dirty="0" smtClean="0">
              <a:latin typeface="D-DINExp"/>
            </a:endParaRPr>
          </a:p>
          <a:p>
            <a:endParaRPr lang="en-US" dirty="0">
              <a:latin typeface="D-DINExp"/>
            </a:endParaRPr>
          </a:p>
          <a:p>
            <a:endParaRPr lang="en-US" dirty="0" smtClean="0">
              <a:latin typeface="D-DINExp"/>
            </a:endParaRPr>
          </a:p>
          <a:p>
            <a:endParaRPr lang="en-US" dirty="0">
              <a:latin typeface="D-DINExp"/>
            </a:endParaRPr>
          </a:p>
          <a:p>
            <a:endParaRPr lang="en-US" dirty="0" smtClean="0">
              <a:latin typeface="D-DINExp"/>
            </a:endParaRPr>
          </a:p>
          <a:p>
            <a:endParaRPr lang="en-US" dirty="0">
              <a:latin typeface="D-DINExp"/>
            </a:endParaRPr>
          </a:p>
          <a:p>
            <a:endParaRPr lang="en-US" dirty="0" smtClean="0">
              <a:latin typeface="D-DINExp"/>
            </a:endParaRPr>
          </a:p>
          <a:p>
            <a:endParaRPr lang="en-US" dirty="0">
              <a:latin typeface="D-DINExp"/>
            </a:endParaRPr>
          </a:p>
          <a:p>
            <a:endParaRPr lang="en-US" dirty="0" smtClean="0">
              <a:latin typeface="D-DINExp"/>
            </a:endParaRPr>
          </a:p>
          <a:p>
            <a:endParaRPr lang="en-US" dirty="0">
              <a:latin typeface="D-DINExp"/>
            </a:endParaRPr>
          </a:p>
          <a:p>
            <a:endParaRPr lang="en-US" dirty="0" smtClean="0">
              <a:latin typeface="D-DINExp"/>
            </a:endParaRPr>
          </a:p>
          <a:p>
            <a:endParaRPr lang="en-US" dirty="0" smtClean="0">
              <a:latin typeface="D-DINExp"/>
            </a:endParaRPr>
          </a:p>
          <a:p>
            <a:endParaRPr lang="en-US" dirty="0" smtClean="0">
              <a:latin typeface="D-DINExp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3632" y="1979862"/>
            <a:ext cx="3842476" cy="383322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504847" y="3140968"/>
            <a:ext cx="30243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Training: </a:t>
            </a:r>
            <a:r>
              <a:rPr lang="en-IN" dirty="0" smtClean="0">
                <a:solidFill>
                  <a:srgbClr val="0070C0"/>
                </a:solidFill>
              </a:rPr>
              <a:t>32701</a:t>
            </a:r>
            <a:endParaRPr lang="en-US" dirty="0" smtClean="0">
              <a:solidFill>
                <a:srgbClr val="0070C0"/>
              </a:solidFill>
            </a:endParaRPr>
          </a:p>
          <a:p>
            <a:r>
              <a:rPr lang="en-US" dirty="0" smtClean="0">
                <a:solidFill>
                  <a:srgbClr val="0070C0"/>
                </a:solidFill>
              </a:rPr>
              <a:t>Private Test: </a:t>
            </a:r>
            <a:r>
              <a:rPr lang="en-IN" dirty="0" smtClean="0">
                <a:solidFill>
                  <a:srgbClr val="0070C0"/>
                </a:solidFill>
              </a:rPr>
              <a:t>3589</a:t>
            </a:r>
            <a:endParaRPr lang="en-US" dirty="0" smtClean="0">
              <a:solidFill>
                <a:srgbClr val="0070C0"/>
              </a:solidFill>
            </a:endParaRPr>
          </a:p>
          <a:p>
            <a:r>
              <a:rPr lang="en-US" dirty="0" smtClean="0">
                <a:solidFill>
                  <a:srgbClr val="0070C0"/>
                </a:solidFill>
              </a:rPr>
              <a:t>Public Test: </a:t>
            </a:r>
            <a:r>
              <a:rPr lang="en-IN" dirty="0" smtClean="0">
                <a:solidFill>
                  <a:srgbClr val="0070C0"/>
                </a:solidFill>
              </a:rPr>
              <a:t>3589</a:t>
            </a:r>
            <a:endParaRPr lang="en-IN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9079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6142" y="692696"/>
            <a:ext cx="11161240" cy="817654"/>
          </a:xfrm>
          <a:solidFill>
            <a:srgbClr val="2E2923"/>
          </a:solidFill>
        </p:spPr>
        <p:txBody>
          <a:bodyPr>
            <a:normAutofit/>
          </a:bodyPr>
          <a:lstStyle/>
          <a:p>
            <a:pPr algn="ctr"/>
            <a:r>
              <a:rPr lang="en-US" sz="3600" dirty="0" smtClean="0">
                <a:latin typeface="Algerian" panose="04020705040A02060702" pitchFamily="82" charset="0"/>
              </a:rPr>
              <a:t>1.5 </a:t>
            </a:r>
            <a:r>
              <a:rPr lang="en-US" sz="3600" dirty="0" smtClean="0">
                <a:latin typeface="Algerian" panose="04020705040A02060702" pitchFamily="82" charset="0"/>
              </a:rPr>
              <a:t>about Dataset</a:t>
            </a:r>
            <a:endParaRPr lang="en-IN" sz="3600" dirty="0">
              <a:latin typeface="Algerian" panose="04020705040A02060702" pitchFamily="82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911424" y="1772816"/>
            <a:ext cx="10441160" cy="4247317"/>
          </a:xfrm>
          <a:prstGeom prst="rect">
            <a:avLst/>
          </a:prstGeom>
          <a:solidFill>
            <a:srgbClr val="B2D0B4"/>
          </a:solidFill>
        </p:spPr>
        <p:txBody>
          <a:bodyPr wrap="square">
            <a:spAutoFit/>
          </a:bodyPr>
          <a:lstStyle/>
          <a:p>
            <a:endParaRPr lang="en-US" dirty="0" smtClean="0">
              <a:solidFill>
                <a:schemeClr val="bg1"/>
              </a:solidFill>
              <a:latin typeface="D-DINExp"/>
            </a:endParaRPr>
          </a:p>
          <a:p>
            <a:endParaRPr lang="en-US" dirty="0">
              <a:solidFill>
                <a:schemeClr val="bg1"/>
              </a:solidFill>
              <a:latin typeface="D-DINExp"/>
            </a:endParaRPr>
          </a:p>
          <a:p>
            <a:endParaRPr lang="en-US" dirty="0" smtClean="0">
              <a:solidFill>
                <a:schemeClr val="bg1"/>
              </a:solidFill>
              <a:latin typeface="D-DINExp"/>
            </a:endParaRPr>
          </a:p>
          <a:p>
            <a:endParaRPr lang="en-US" dirty="0">
              <a:solidFill>
                <a:schemeClr val="bg1"/>
              </a:solidFill>
              <a:latin typeface="D-DINExp"/>
            </a:endParaRPr>
          </a:p>
          <a:p>
            <a:endParaRPr lang="en-US" dirty="0" smtClean="0">
              <a:solidFill>
                <a:schemeClr val="bg1"/>
              </a:solidFill>
              <a:latin typeface="D-DINExp"/>
            </a:endParaRPr>
          </a:p>
          <a:p>
            <a:endParaRPr lang="en-US" dirty="0">
              <a:solidFill>
                <a:schemeClr val="bg1"/>
              </a:solidFill>
              <a:latin typeface="D-DINExp"/>
            </a:endParaRPr>
          </a:p>
          <a:p>
            <a:endParaRPr lang="en-US" dirty="0" smtClean="0">
              <a:solidFill>
                <a:schemeClr val="bg1"/>
              </a:solidFill>
              <a:latin typeface="D-DINExp"/>
            </a:endParaRPr>
          </a:p>
          <a:p>
            <a:endParaRPr lang="en-US" dirty="0">
              <a:solidFill>
                <a:schemeClr val="bg1"/>
              </a:solidFill>
              <a:latin typeface="D-DINExp"/>
            </a:endParaRPr>
          </a:p>
          <a:p>
            <a:endParaRPr lang="en-US" dirty="0" smtClean="0">
              <a:solidFill>
                <a:schemeClr val="bg1"/>
              </a:solidFill>
              <a:latin typeface="D-DINExp"/>
            </a:endParaRPr>
          </a:p>
          <a:p>
            <a:endParaRPr lang="en-US" dirty="0">
              <a:solidFill>
                <a:schemeClr val="bg1"/>
              </a:solidFill>
              <a:latin typeface="D-DINExp"/>
            </a:endParaRPr>
          </a:p>
          <a:p>
            <a:endParaRPr lang="en-US" dirty="0" smtClean="0">
              <a:solidFill>
                <a:schemeClr val="bg1"/>
              </a:solidFill>
              <a:latin typeface="D-DINExp"/>
            </a:endParaRPr>
          </a:p>
          <a:p>
            <a:endParaRPr lang="en-US" dirty="0">
              <a:solidFill>
                <a:schemeClr val="bg1"/>
              </a:solidFill>
              <a:latin typeface="D-DINExp"/>
            </a:endParaRPr>
          </a:p>
          <a:p>
            <a:endParaRPr lang="en-US" dirty="0" smtClean="0">
              <a:solidFill>
                <a:schemeClr val="bg1"/>
              </a:solidFill>
              <a:latin typeface="D-DINExp"/>
            </a:endParaRPr>
          </a:p>
          <a:p>
            <a:endParaRPr lang="en-US" dirty="0">
              <a:solidFill>
                <a:schemeClr val="bg1"/>
              </a:solidFill>
              <a:latin typeface="D-DINExp"/>
            </a:endParaRPr>
          </a:p>
          <a:p>
            <a:r>
              <a:rPr lang="en-US" dirty="0" smtClean="0">
                <a:solidFill>
                  <a:schemeClr val="bg1"/>
                </a:solidFill>
                <a:latin typeface="D-DINExp"/>
              </a:rPr>
              <a:t>After Data Argumentation each class have 3803*7 = 26621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9616" y="1988840"/>
            <a:ext cx="6502323" cy="3528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280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6142" y="692696"/>
            <a:ext cx="11161240" cy="817654"/>
          </a:xfrm>
          <a:solidFill>
            <a:srgbClr val="2E2923"/>
          </a:solidFill>
        </p:spPr>
        <p:txBody>
          <a:bodyPr>
            <a:normAutofit/>
          </a:bodyPr>
          <a:lstStyle/>
          <a:p>
            <a:pPr algn="ctr"/>
            <a:r>
              <a:rPr lang="en-US" sz="3600" dirty="0" smtClean="0">
                <a:latin typeface="Algerian" panose="04020705040A02060702" pitchFamily="82" charset="0"/>
              </a:rPr>
              <a:t>1.6 </a:t>
            </a:r>
            <a:r>
              <a:rPr lang="en-US" sz="3600" dirty="0" smtClean="0">
                <a:latin typeface="Algerian" panose="04020705040A02060702" pitchFamily="82" charset="0"/>
              </a:rPr>
              <a:t>about Dataset</a:t>
            </a:r>
            <a:endParaRPr lang="en-IN" sz="3600" dirty="0">
              <a:latin typeface="Algerian" panose="04020705040A02060702" pitchFamily="82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911424" y="1772816"/>
            <a:ext cx="10441160" cy="4247317"/>
          </a:xfrm>
          <a:prstGeom prst="rect">
            <a:avLst/>
          </a:prstGeom>
          <a:solidFill>
            <a:srgbClr val="B2D0B4"/>
          </a:solidFill>
        </p:spPr>
        <p:txBody>
          <a:bodyPr wrap="square">
            <a:spAutoFit/>
          </a:bodyPr>
          <a:lstStyle/>
          <a:p>
            <a:endParaRPr lang="en-US" dirty="0" smtClean="0">
              <a:latin typeface="D-DINExp"/>
            </a:endParaRPr>
          </a:p>
          <a:p>
            <a:endParaRPr lang="en-US" dirty="0">
              <a:latin typeface="D-DINExp"/>
            </a:endParaRPr>
          </a:p>
          <a:p>
            <a:endParaRPr lang="en-US" dirty="0" smtClean="0">
              <a:latin typeface="D-DINExp"/>
            </a:endParaRPr>
          </a:p>
          <a:p>
            <a:endParaRPr lang="en-US" dirty="0">
              <a:latin typeface="D-DINExp"/>
            </a:endParaRPr>
          </a:p>
          <a:p>
            <a:endParaRPr lang="en-US" dirty="0" smtClean="0">
              <a:latin typeface="D-DINExp"/>
            </a:endParaRPr>
          </a:p>
          <a:p>
            <a:endParaRPr lang="en-US" dirty="0">
              <a:latin typeface="D-DINExp"/>
            </a:endParaRPr>
          </a:p>
          <a:p>
            <a:endParaRPr lang="en-US" dirty="0" smtClean="0">
              <a:latin typeface="D-DINExp"/>
            </a:endParaRPr>
          </a:p>
          <a:p>
            <a:endParaRPr lang="en-US" dirty="0">
              <a:latin typeface="D-DINExp"/>
            </a:endParaRPr>
          </a:p>
          <a:p>
            <a:endParaRPr lang="en-US" dirty="0" smtClean="0">
              <a:latin typeface="D-DINExp"/>
            </a:endParaRPr>
          </a:p>
          <a:p>
            <a:endParaRPr lang="en-US" dirty="0">
              <a:latin typeface="D-DINExp"/>
            </a:endParaRPr>
          </a:p>
          <a:p>
            <a:endParaRPr lang="en-US" dirty="0" smtClean="0">
              <a:latin typeface="D-DINExp"/>
            </a:endParaRPr>
          </a:p>
          <a:p>
            <a:endParaRPr lang="en-US" dirty="0">
              <a:latin typeface="D-DINExp"/>
            </a:endParaRPr>
          </a:p>
          <a:p>
            <a:endParaRPr lang="en-US" dirty="0" smtClean="0">
              <a:latin typeface="D-DINExp"/>
            </a:endParaRPr>
          </a:p>
          <a:p>
            <a:endParaRPr lang="en-US" dirty="0" smtClean="0">
              <a:latin typeface="D-DINExp"/>
            </a:endParaRPr>
          </a:p>
          <a:p>
            <a:endParaRPr lang="en-US" dirty="0" smtClean="0">
              <a:latin typeface="D-DINExp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504847" y="3140968"/>
            <a:ext cx="30243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Training: </a:t>
            </a:r>
            <a:r>
              <a:rPr lang="en-IN" dirty="0" smtClean="0">
                <a:solidFill>
                  <a:srgbClr val="0070C0"/>
                </a:solidFill>
              </a:rPr>
              <a:t>26621</a:t>
            </a:r>
            <a:endParaRPr lang="en-US" dirty="0" smtClean="0">
              <a:solidFill>
                <a:srgbClr val="0070C0"/>
              </a:solidFill>
            </a:endParaRPr>
          </a:p>
          <a:p>
            <a:r>
              <a:rPr lang="en-US" dirty="0" smtClean="0">
                <a:solidFill>
                  <a:srgbClr val="0070C0"/>
                </a:solidFill>
              </a:rPr>
              <a:t>Private Test: </a:t>
            </a:r>
            <a:r>
              <a:rPr lang="en-IN" dirty="0" smtClean="0">
                <a:solidFill>
                  <a:srgbClr val="0070C0"/>
                </a:solidFill>
              </a:rPr>
              <a:t>3589</a:t>
            </a:r>
            <a:endParaRPr lang="en-US" dirty="0" smtClean="0">
              <a:solidFill>
                <a:srgbClr val="0070C0"/>
              </a:solidFill>
            </a:endParaRPr>
          </a:p>
          <a:p>
            <a:r>
              <a:rPr lang="en-US" dirty="0" smtClean="0">
                <a:solidFill>
                  <a:srgbClr val="0070C0"/>
                </a:solidFill>
              </a:rPr>
              <a:t>Public Test: </a:t>
            </a:r>
            <a:r>
              <a:rPr lang="en-IN" dirty="0" smtClean="0">
                <a:solidFill>
                  <a:srgbClr val="0070C0"/>
                </a:solidFill>
              </a:rPr>
              <a:t>3589</a:t>
            </a:r>
            <a:endParaRPr lang="en-IN" dirty="0">
              <a:solidFill>
                <a:srgbClr val="0070C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9656" y="1851278"/>
            <a:ext cx="3925457" cy="4090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784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79376" y="260648"/>
            <a:ext cx="11161240" cy="817654"/>
          </a:xfrm>
          <a:solidFill>
            <a:srgbClr val="2E2923"/>
          </a:solidFill>
        </p:spPr>
        <p:txBody>
          <a:bodyPr>
            <a:normAutofit/>
          </a:bodyPr>
          <a:lstStyle/>
          <a:p>
            <a:pPr algn="ctr"/>
            <a:r>
              <a:rPr lang="en-US" sz="3600" dirty="0" smtClean="0">
                <a:latin typeface="Algerian" panose="04020705040A02060702" pitchFamily="82" charset="0"/>
              </a:rPr>
              <a:t>1.7 Face </a:t>
            </a:r>
            <a:r>
              <a:rPr lang="en-US" sz="3600" dirty="0" smtClean="0">
                <a:latin typeface="Algerian" panose="04020705040A02060702" pitchFamily="82" charset="0"/>
              </a:rPr>
              <a:t>Emotion Detection</a:t>
            </a:r>
            <a:endParaRPr lang="en-IN" sz="3600" dirty="0">
              <a:latin typeface="Algerian" panose="04020705040A02060702" pitchFamily="82" charset="0"/>
            </a:endParaRP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1957109"/>
              </p:ext>
            </p:extLst>
          </p:nvPr>
        </p:nvGraphicFramePr>
        <p:xfrm>
          <a:off x="1703511" y="1267243"/>
          <a:ext cx="8929599" cy="2194560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2976533">
                  <a:extLst>
                    <a:ext uri="{9D8B030D-6E8A-4147-A177-3AD203B41FA5}">
                      <a16:colId xmlns:a16="http://schemas.microsoft.com/office/drawing/2014/main" val="2959782636"/>
                    </a:ext>
                  </a:extLst>
                </a:gridCol>
                <a:gridCol w="2976533">
                  <a:extLst>
                    <a:ext uri="{9D8B030D-6E8A-4147-A177-3AD203B41FA5}">
                      <a16:colId xmlns:a16="http://schemas.microsoft.com/office/drawing/2014/main" val="3568604187"/>
                    </a:ext>
                  </a:extLst>
                </a:gridCol>
                <a:gridCol w="2976533">
                  <a:extLst>
                    <a:ext uri="{9D8B030D-6E8A-4147-A177-3AD203B41FA5}">
                      <a16:colId xmlns:a16="http://schemas.microsoft.com/office/drawing/2014/main" val="2574700946"/>
                    </a:ext>
                  </a:extLst>
                </a:gridCol>
              </a:tblGrid>
              <a:tr h="312288">
                <a:tc>
                  <a:txBody>
                    <a:bodyPr/>
                    <a:lstStyle/>
                    <a:p>
                      <a:pPr algn="ctr"/>
                      <a:r>
                        <a:rPr lang="en-IN" b="1" u="sng" dirty="0">
                          <a:solidFill>
                            <a:srgbClr val="0070C0"/>
                          </a:solidFill>
                        </a:rPr>
                        <a:t>Dataset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1" u="sng" dirty="0" smtClean="0">
                          <a:solidFill>
                            <a:srgbClr val="0070C0"/>
                          </a:solidFill>
                        </a:rPr>
                        <a:t>Accuracy</a:t>
                      </a:r>
                      <a:endParaRPr lang="en-IN" b="1" u="sng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1" u="sng" dirty="0" smtClean="0">
                          <a:solidFill>
                            <a:srgbClr val="0070C0"/>
                          </a:solidFill>
                        </a:rPr>
                        <a:t>Loss</a:t>
                      </a:r>
                      <a:endParaRPr lang="en-IN" b="1" u="sng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45803000"/>
                  </a:ext>
                </a:extLst>
              </a:tr>
              <a:tr h="312288">
                <a:tc>
                  <a:txBody>
                    <a:bodyPr/>
                    <a:lstStyle/>
                    <a:p>
                      <a:pPr fontAlgn="base"/>
                      <a:r>
                        <a:rPr lang="en-IN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MMAFEDB</a:t>
                      </a:r>
                      <a:endParaRPr lang="en-IN" sz="1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0.6543</a:t>
                      </a:r>
                      <a:endParaRPr lang="en-IN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0.3945</a:t>
                      </a:r>
                      <a:endParaRPr lang="en-IN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10035829"/>
                  </a:ext>
                </a:extLst>
              </a:tr>
              <a:tr h="312288">
                <a:tc>
                  <a:txBody>
                    <a:bodyPr/>
                    <a:lstStyle/>
                    <a:p>
                      <a:r>
                        <a:rPr lang="en-IN" dirty="0" err="1"/>
                        <a:t>AffectNet</a:t>
                      </a:r>
                      <a:r>
                        <a:rPr lang="en-IN" dirty="0"/>
                        <a:t> (Unbalanced)</a:t>
                      </a:r>
                      <a:endParaRPr lang="en-IN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0.5969</a:t>
                      </a:r>
                      <a:endParaRPr lang="en-IN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1.0915</a:t>
                      </a:r>
                      <a:endParaRPr lang="en-IN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3142207"/>
                  </a:ext>
                </a:extLst>
              </a:tr>
              <a:tr h="312288"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chemeClr val="bg1"/>
                          </a:solidFill>
                        </a:rPr>
                        <a:t>Fer2013</a:t>
                      </a:r>
                      <a:endParaRPr lang="en-IN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chemeClr val="bg1"/>
                          </a:solidFill>
                        </a:rPr>
                        <a:t>0.5215</a:t>
                      </a:r>
                      <a:endParaRPr lang="en-IN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chemeClr val="bg1"/>
                          </a:solidFill>
                        </a:rPr>
                        <a:t>2.7690</a:t>
                      </a:r>
                      <a:endParaRPr lang="en-IN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3640832"/>
                  </a:ext>
                </a:extLst>
              </a:tr>
              <a:tr h="312288">
                <a:tc>
                  <a:txBody>
                    <a:bodyPr/>
                    <a:lstStyle/>
                    <a:p>
                      <a:r>
                        <a:rPr lang="en-IN" dirty="0" err="1"/>
                        <a:t>AffectNet</a:t>
                      </a:r>
                      <a:r>
                        <a:rPr lang="en-IN" dirty="0"/>
                        <a:t> (Balanced)</a:t>
                      </a:r>
                      <a:endParaRPr lang="en-IN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/>
                        <a:t>0.4977</a:t>
                      </a:r>
                      <a:endParaRPr lang="en-IN" b="1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2.1932</a:t>
                      </a:r>
                      <a:endParaRPr lang="en-IN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9399122"/>
                  </a:ext>
                </a:extLst>
              </a:tr>
              <a:tr h="312288">
                <a:tc>
                  <a:txBody>
                    <a:bodyPr/>
                    <a:lstStyle/>
                    <a:p>
                      <a:r>
                        <a:rPr lang="en-IN" dirty="0"/>
                        <a:t>Combined </a:t>
                      </a:r>
                      <a:r>
                        <a:rPr lang="en-IN" dirty="0" smtClean="0"/>
                        <a:t>Datasets </a:t>
                      </a:r>
                      <a:endParaRPr lang="en-IN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0.0779</a:t>
                      </a:r>
                      <a:endParaRPr lang="en-IN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1.9514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722288"/>
                  </a:ext>
                </a:extLst>
              </a:tr>
            </a:tbl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9696" y="3650744"/>
            <a:ext cx="5182886" cy="3074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385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6142" y="692696"/>
            <a:ext cx="11161240" cy="817654"/>
          </a:xfrm>
          <a:solidFill>
            <a:srgbClr val="2E2923"/>
          </a:solidFill>
        </p:spPr>
        <p:txBody>
          <a:bodyPr>
            <a:normAutofit/>
          </a:bodyPr>
          <a:lstStyle/>
          <a:p>
            <a:pPr algn="ctr"/>
            <a:r>
              <a:rPr lang="en-IN" sz="3600" dirty="0" smtClean="0">
                <a:latin typeface="Algerian" panose="04020705040A02060702" pitchFamily="82" charset="0"/>
              </a:rPr>
              <a:t>1.8 CNN Model</a:t>
            </a:r>
            <a:endParaRPr lang="en-IN" sz="3600" dirty="0">
              <a:latin typeface="Algerian" panose="04020705040A02060702" pitchFamily="82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6142" y="1844824"/>
            <a:ext cx="11161240" cy="4032448"/>
          </a:xfrm>
          <a:solidFill>
            <a:srgbClr val="B2D0B4"/>
          </a:solidFill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</a:rPr>
              <a:t>Model </a:t>
            </a:r>
            <a:r>
              <a:rPr lang="en-US" b="1" dirty="0" smtClean="0">
                <a:solidFill>
                  <a:srgbClr val="0070C0"/>
                </a:solidFill>
              </a:rPr>
              <a:t>Used: </a:t>
            </a:r>
            <a:r>
              <a:rPr lang="en-US" dirty="0" smtClean="0">
                <a:solidFill>
                  <a:schemeClr val="bg1"/>
                </a:solidFill>
              </a:rPr>
              <a:t>Convolutional </a:t>
            </a:r>
            <a:r>
              <a:rPr lang="en-US" dirty="0">
                <a:solidFill>
                  <a:schemeClr val="bg1"/>
                </a:solidFill>
              </a:rPr>
              <a:t>Neural Network (CNN)</a:t>
            </a:r>
          </a:p>
          <a:p>
            <a:pPr marL="0" indent="0">
              <a:buNone/>
            </a:pPr>
            <a:endParaRPr lang="en-IN" sz="2400" dirty="0">
              <a:solidFill>
                <a:srgbClr val="0070C0"/>
              </a:solidFill>
              <a:latin typeface="Berlin Sans FB" panose="020E0602020502020306" pitchFamily="34" charset="0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8458877"/>
              </p:ext>
            </p:extLst>
          </p:nvPr>
        </p:nvGraphicFramePr>
        <p:xfrm>
          <a:off x="838200" y="2538254"/>
          <a:ext cx="10515600" cy="2926080"/>
        </p:xfrm>
        <a:graphic>
          <a:graphicData uri="http://schemas.openxmlformats.org/drawingml/2006/table">
            <a:tbl>
              <a:tblPr>
                <a:tableStyleId>{284E427A-3D55-4303-BF80-6455036E1DE7}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3895049796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15756149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IN" b="1" u="sng" dirty="0">
                          <a:solidFill>
                            <a:srgbClr val="0070C0"/>
                          </a:solidFill>
                        </a:rPr>
                        <a:t>Layer Type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b="1" u="sng" dirty="0">
                          <a:solidFill>
                            <a:srgbClr val="0070C0"/>
                          </a:solidFill>
                        </a:rPr>
                        <a:t>Details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4155314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 dirty="0"/>
                        <a:t>Input Layer</a:t>
                      </a:r>
                      <a:endParaRPr lang="en-IN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Input Shape = (48, 48, 1)</a:t>
                      </a:r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9779402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 dirty="0"/>
                        <a:t>Conv2D + </a:t>
                      </a:r>
                      <a:r>
                        <a:rPr lang="en-IN" dirty="0" err="1"/>
                        <a:t>BatchNormalization</a:t>
                      </a:r>
                      <a:endParaRPr lang="en-IN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3 Convolution Blocks with 64, 128, 256 filters</a:t>
                      </a:r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7668082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 dirty="0"/>
                        <a:t>MaxPooling2D</a:t>
                      </a:r>
                      <a:endParaRPr lang="en-IN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/>
                        <a:t>After each Conv Block</a:t>
                      </a:r>
                      <a:endParaRPr lang="en-IN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674101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 dirty="0"/>
                        <a:t>Dropout</a:t>
                      </a:r>
                      <a:endParaRPr lang="en-IN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Dropout Rate = 0.3</a:t>
                      </a:r>
                      <a:endParaRPr lang="en-IN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6650159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 dirty="0"/>
                        <a:t>Flatten</a:t>
                      </a:r>
                      <a:endParaRPr lang="en-IN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Converts 2D Feature Maps to 1D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810764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/>
                        <a:t>Dense Layer</a:t>
                      </a:r>
                      <a:endParaRPr lang="en-IN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Fully Connected Layer</a:t>
                      </a:r>
                      <a:endParaRPr lang="en-IN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8097162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/>
                        <a:t>Output Layer</a:t>
                      </a:r>
                      <a:endParaRPr lang="en-IN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dirty="0" err="1"/>
                        <a:t>Softmax</a:t>
                      </a:r>
                      <a:r>
                        <a:rPr lang="en-IN" dirty="0"/>
                        <a:t> Activation — 7 Classes</a:t>
                      </a:r>
                      <a:endParaRPr lang="en-IN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153517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62795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ITY SKETCH 16X9">
  <a:themeElements>
    <a:clrScheme name="CitySketch">
      <a:dk1>
        <a:srgbClr val="3D372E"/>
      </a:dk1>
      <a:lt1>
        <a:sysClr val="window" lastClr="FFFFFF"/>
      </a:lt1>
      <a:dk2>
        <a:srgbClr val="000000"/>
      </a:dk2>
      <a:lt2>
        <a:srgbClr val="E0ECE1"/>
      </a:lt2>
      <a:accent1>
        <a:srgbClr val="B2D0B4"/>
      </a:accent1>
      <a:accent2>
        <a:srgbClr val="88A5BA"/>
      </a:accent2>
      <a:accent3>
        <a:srgbClr val="909F5F"/>
      </a:accent3>
      <a:accent4>
        <a:srgbClr val="C9A057"/>
      </a:accent4>
      <a:accent5>
        <a:srgbClr val="DA7D60"/>
      </a:accent5>
      <a:accent6>
        <a:srgbClr val="978975"/>
      </a:accent6>
      <a:hlink>
        <a:srgbClr val="C9A057"/>
      </a:hlink>
      <a:folHlink>
        <a:srgbClr val="978975"/>
      </a:folHlink>
    </a:clrScheme>
    <a:fontScheme name="Century Schoolbook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0001123.potx" id="{55B65C5C-2110-41C9-9432-67D739EC5CFC}" vid="{FDE12540-4521-4F30-863D-D54DD2EE1C3B}"/>
    </a:ext>
  </a:extLst>
</a:theme>
</file>

<file path=ppt/theme/theme2.xml><?xml version="1.0" encoding="utf-8"?>
<a:theme xmlns:a="http://schemas.openxmlformats.org/drawingml/2006/main" name="Office Theme">
  <a:themeElements>
    <a:clrScheme name="CitySketch">
      <a:dk1>
        <a:srgbClr val="3D372E"/>
      </a:dk1>
      <a:lt1>
        <a:sysClr val="window" lastClr="FFFFFF"/>
      </a:lt1>
      <a:dk2>
        <a:srgbClr val="000000"/>
      </a:dk2>
      <a:lt2>
        <a:srgbClr val="E0ECE1"/>
      </a:lt2>
      <a:accent1>
        <a:srgbClr val="B2D0B4"/>
      </a:accent1>
      <a:accent2>
        <a:srgbClr val="88A5BA"/>
      </a:accent2>
      <a:accent3>
        <a:srgbClr val="909F5F"/>
      </a:accent3>
      <a:accent4>
        <a:srgbClr val="C9A057"/>
      </a:accent4>
      <a:accent5>
        <a:srgbClr val="DA7D60"/>
      </a:accent5>
      <a:accent6>
        <a:srgbClr val="978975"/>
      </a:accent6>
      <a:hlink>
        <a:srgbClr val="C9A057"/>
      </a:hlink>
      <a:folHlink>
        <a:srgbClr val="978975"/>
      </a:folHlink>
    </a:clrScheme>
    <a:fontScheme name="Century Schoolbook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CitySketch">
      <a:dk1>
        <a:srgbClr val="3D372E"/>
      </a:dk1>
      <a:lt1>
        <a:sysClr val="window" lastClr="FFFFFF"/>
      </a:lt1>
      <a:dk2>
        <a:srgbClr val="000000"/>
      </a:dk2>
      <a:lt2>
        <a:srgbClr val="E0ECE1"/>
      </a:lt2>
      <a:accent1>
        <a:srgbClr val="B2D0B4"/>
      </a:accent1>
      <a:accent2>
        <a:srgbClr val="88A5BA"/>
      </a:accent2>
      <a:accent3>
        <a:srgbClr val="909F5F"/>
      </a:accent3>
      <a:accent4>
        <a:srgbClr val="C9A057"/>
      </a:accent4>
      <a:accent5>
        <a:srgbClr val="DA7D60"/>
      </a:accent5>
      <a:accent6>
        <a:srgbClr val="978975"/>
      </a:accent6>
      <a:hlink>
        <a:srgbClr val="C9A057"/>
      </a:hlink>
      <a:folHlink>
        <a:srgbClr val="978975"/>
      </a:folHlink>
    </a:clrScheme>
    <a:fontScheme name="Century Schoolbook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Business office city sketch presentation background (widescreen)</Template>
  <TotalTime>784</TotalTime>
  <Words>315</Words>
  <Application>Microsoft Office PowerPoint</Application>
  <PresentationFormat>Widescreen</PresentationFormat>
  <Paragraphs>153</Paragraphs>
  <Slides>15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Algerian</vt:lpstr>
      <vt:lpstr>Arial</vt:lpstr>
      <vt:lpstr>Berlin Sans FB</vt:lpstr>
      <vt:lpstr>Century Schoolbook</vt:lpstr>
      <vt:lpstr>D-DINExp</vt:lpstr>
      <vt:lpstr>CITY SKETCH 16X9</vt:lpstr>
      <vt:lpstr>Face Emotion Detection</vt:lpstr>
      <vt:lpstr>1.1 Face Emotion Detection</vt:lpstr>
      <vt:lpstr>1.2 about Dataset</vt:lpstr>
      <vt:lpstr>1.3 about Dataset</vt:lpstr>
      <vt:lpstr>1.4 about Dataset</vt:lpstr>
      <vt:lpstr>1.5 about Dataset</vt:lpstr>
      <vt:lpstr>1.6 about Dataset</vt:lpstr>
      <vt:lpstr>1.7 Face Emotion Detection</vt:lpstr>
      <vt:lpstr>1.8 CNN Model</vt:lpstr>
      <vt:lpstr>1.9 Model Architecture</vt:lpstr>
      <vt:lpstr>1.10 Evaluation on Test Data</vt:lpstr>
      <vt:lpstr>1.11 Application</vt:lpstr>
      <vt:lpstr>1.12 OutPuts</vt:lpstr>
      <vt:lpstr>OutPuts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SATYAM COMPUTERS SCAM</dc:title>
  <dc:creator>Yaswanth Guptha</dc:creator>
  <cp:lastModifiedBy>Yaswanth Guptha</cp:lastModifiedBy>
  <cp:revision>144</cp:revision>
  <dcterms:created xsi:type="dcterms:W3CDTF">2025-02-03T07:02:37Z</dcterms:created>
  <dcterms:modified xsi:type="dcterms:W3CDTF">2025-04-06T18:03:17Z</dcterms:modified>
</cp:coreProperties>
</file>